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6" r:id="rId2"/>
    <p:sldId id="379" r:id="rId3"/>
    <p:sldId id="352" r:id="rId4"/>
    <p:sldId id="33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F4615-0F66-49AB-8A42-B1BDC0F5F004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D39F1-C213-441B-9AD4-B6ECE6804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861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6486" y="1213589"/>
            <a:ext cx="842493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/>
            <a:r>
              <a:rPr lang="ru-RU" altLang="ru-RU" sz="1900" b="1" dirty="0">
                <a:latin typeface="Times New Roman" pitchFamily="18" charset="0"/>
                <a:cs typeface="Times New Roman" panose="02020603050405020304" pitchFamily="18" charset="0"/>
              </a:rPr>
              <a:t>Статья 20.5. Нарушение требований режима чрезвычайного положения</a:t>
            </a:r>
          </a:p>
          <a:p>
            <a:pPr indent="361950" eaLnBrk="1" hangingPunct="1"/>
            <a:r>
              <a:rPr lang="ru-RU" sz="1900" dirty="0">
                <a:latin typeface="Times New Roman" pitchFamily="18" charset="0"/>
                <a:cs typeface="Times New Roman" panose="02020603050405020304" pitchFamily="18" charset="0"/>
              </a:rPr>
              <a:t>Нарушение требований режима чрезвычайного положения (за исключением нарушения правил комендантского часа) влечет наложение административного </a:t>
            </a:r>
            <a:r>
              <a:rPr lang="ru-RU" sz="1900" dirty="0" smtClean="0">
                <a:latin typeface="Times New Roman" pitchFamily="18" charset="0"/>
                <a:cs typeface="Times New Roman" panose="02020603050405020304" pitchFamily="18" charset="0"/>
              </a:rPr>
              <a:t>штрафа:</a:t>
            </a:r>
            <a:endParaRPr lang="ru-RU" sz="19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ru-RU" sz="1900" dirty="0" smtClean="0">
                <a:latin typeface="Times New Roman" pitchFamily="18" charset="0"/>
              </a:rPr>
              <a:t>на </a:t>
            </a:r>
            <a:r>
              <a:rPr lang="ru-RU" sz="1900" dirty="0">
                <a:latin typeface="Times New Roman" pitchFamily="18" charset="0"/>
              </a:rPr>
              <a:t>граждан в размере от </a:t>
            </a:r>
            <a:r>
              <a:rPr lang="ru-RU" sz="1900" smtClean="0">
                <a:latin typeface="Times New Roman" pitchFamily="18" charset="0"/>
              </a:rPr>
              <a:t>500 рублей </a:t>
            </a:r>
            <a:r>
              <a:rPr lang="ru-RU" sz="1900" dirty="0">
                <a:latin typeface="Times New Roman" pitchFamily="18" charset="0"/>
              </a:rPr>
              <a:t>до 1 тысячи </a:t>
            </a:r>
            <a:r>
              <a:rPr lang="ru-RU" sz="1900" dirty="0" smtClean="0">
                <a:latin typeface="Times New Roman" pitchFamily="18" charset="0"/>
              </a:rPr>
              <a:t>рублей </a:t>
            </a:r>
            <a:r>
              <a:rPr lang="ru-RU" sz="1900" dirty="0">
                <a:latin typeface="Times New Roman" pitchFamily="18" charset="0"/>
              </a:rPr>
              <a:t>или административный арест на срок до 30 суток; </a:t>
            </a:r>
          </a:p>
          <a:p>
            <a:pPr marL="342900" indent="-342900" algn="just">
              <a:spcBef>
                <a:spcPct val="0"/>
              </a:spcBef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ru-RU" sz="1900" dirty="0">
                <a:latin typeface="Times New Roman" pitchFamily="18" charset="0"/>
              </a:rPr>
              <a:t>на должностных лиц – от 1 </a:t>
            </a:r>
            <a:r>
              <a:rPr lang="ru-RU" sz="1900" dirty="0" smtClean="0">
                <a:latin typeface="Times New Roman" pitchFamily="18" charset="0"/>
              </a:rPr>
              <a:t>до </a:t>
            </a:r>
            <a:r>
              <a:rPr lang="ru-RU" sz="1900" dirty="0">
                <a:latin typeface="Times New Roman" pitchFamily="18" charset="0"/>
              </a:rPr>
              <a:t>2 тысяч </a:t>
            </a:r>
            <a:r>
              <a:rPr lang="ru-RU" sz="1900" dirty="0" smtClean="0">
                <a:latin typeface="Times New Roman" pitchFamily="18" charset="0"/>
              </a:rPr>
              <a:t>рублей </a:t>
            </a:r>
            <a:r>
              <a:rPr lang="ru-RU" sz="1900" dirty="0">
                <a:latin typeface="Times New Roman" pitchFamily="18" charset="0"/>
              </a:rPr>
              <a:t>или административный арест на срок до 30 суток</a:t>
            </a:r>
            <a:r>
              <a:rPr lang="ru-RU" sz="1900" dirty="0" smtClean="0">
                <a:latin typeface="Times New Roman" pitchFamily="18" charset="0"/>
              </a:rPr>
              <a:t>.</a:t>
            </a:r>
            <a:endParaRPr lang="ru-RU" altLang="ru-RU" b="1" dirty="0">
              <a:solidFill>
                <a:srgbClr val="CC00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878" y="0"/>
            <a:ext cx="806489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200" b="1" dirty="0" smtClean="0"/>
              <a:t>ФЗ  от 30.12.2001 г. №195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200" b="1" dirty="0" smtClean="0"/>
              <a:t>«Кодекс </a:t>
            </a:r>
            <a:r>
              <a:rPr lang="ru-RU" altLang="ru-RU" sz="2200" b="1" dirty="0"/>
              <a:t>Российской </a:t>
            </a:r>
            <a:r>
              <a:rPr lang="ru-RU" altLang="ru-RU" sz="2200" b="1" dirty="0" smtClean="0"/>
              <a:t>Федерации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200" b="1" dirty="0" smtClean="0"/>
              <a:t>об </a:t>
            </a:r>
            <a:r>
              <a:rPr lang="ru-RU" altLang="ru-RU" sz="2200" b="1" dirty="0"/>
              <a:t>административных правонарушениях»</a:t>
            </a:r>
          </a:p>
        </p:txBody>
      </p:sp>
    </p:spTree>
    <p:extLst>
      <p:ext uri="{BB962C8B-B14F-4D97-AF65-F5344CB8AC3E}">
        <p14:creationId xmlns:p14="http://schemas.microsoft.com/office/powerpoint/2010/main" val="165563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878" y="0"/>
            <a:ext cx="806489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200" b="1" dirty="0" smtClean="0"/>
              <a:t>ФЗ  от 30.12.2001 г. №195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200" b="1" dirty="0" smtClean="0"/>
              <a:t>«Кодекс </a:t>
            </a:r>
            <a:r>
              <a:rPr lang="ru-RU" altLang="ru-RU" sz="2200" b="1" dirty="0"/>
              <a:t>Российской </a:t>
            </a:r>
            <a:r>
              <a:rPr lang="ru-RU" altLang="ru-RU" sz="2200" b="1" dirty="0" smtClean="0"/>
              <a:t>Федерации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200" b="1" dirty="0" smtClean="0"/>
              <a:t>об </a:t>
            </a:r>
            <a:r>
              <a:rPr lang="ru-RU" altLang="ru-RU" sz="2200" b="1" dirty="0"/>
              <a:t>административных правонарушениях»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077119"/>
            <a:ext cx="842493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/>
            <a:r>
              <a:rPr lang="ru-RU" sz="1900" b="1" dirty="0">
                <a:latin typeface="Times New Roman" pitchFamily="18" charset="0"/>
                <a:cs typeface="Times New Roman" panose="02020603050405020304" pitchFamily="18" charset="0"/>
              </a:rPr>
              <a:t>Статья 20.6. Невыполнение требований норм и правил по предупреждению и ликвидации чрезвычайных ситуаций</a:t>
            </a:r>
          </a:p>
          <a:p>
            <a:pPr indent="361950" algn="just"/>
            <a:r>
              <a:rPr lang="ru-RU" sz="1900" dirty="0" smtClean="0">
                <a:latin typeface="Times New Roman" pitchFamily="18" charset="0"/>
                <a:cs typeface="Times New Roman" panose="02020603050405020304" pitchFamily="18" charset="0"/>
              </a:rPr>
              <a:t>1.	Невыполнение </a:t>
            </a:r>
            <a:r>
              <a:rPr lang="ru-RU" sz="1900" dirty="0">
                <a:latin typeface="Times New Roman" pitchFamily="18" charset="0"/>
                <a:cs typeface="Times New Roman" panose="02020603050405020304" pitchFamily="18" charset="0"/>
              </a:rPr>
              <a:t>предусмотренных законодательством обязанностей по защите населения и территорий от </a:t>
            </a:r>
            <a:r>
              <a:rPr lang="ru-RU" sz="1900" dirty="0" smtClean="0">
                <a:latin typeface="Times New Roman" pitchFamily="18" charset="0"/>
                <a:cs typeface="Times New Roman" panose="02020603050405020304" pitchFamily="18" charset="0"/>
              </a:rPr>
              <a:t>ЧС природного </a:t>
            </a:r>
            <a:r>
              <a:rPr lang="ru-RU" sz="1900" dirty="0">
                <a:latin typeface="Times New Roman" pitchFamily="18" charset="0"/>
                <a:cs typeface="Times New Roman" panose="02020603050405020304" pitchFamily="18" charset="0"/>
              </a:rPr>
              <a:t>или техногенного характера, а равно невыполнение требований норм и правил по предупреждению аварий и катастроф на объектах производственного или социального назначения –</a:t>
            </a:r>
            <a:endParaRPr lang="ru-RU" sz="19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ru-RU" sz="1900" dirty="0">
                <a:latin typeface="Times New Roman" pitchFamily="18" charset="0"/>
              </a:rPr>
              <a:t>влечет наложение административного штрафа на должностных лиц в размере от </a:t>
            </a:r>
            <a:r>
              <a:rPr lang="ru-RU" sz="1900" dirty="0" smtClean="0">
                <a:latin typeface="Times New Roman" pitchFamily="18" charset="0"/>
              </a:rPr>
              <a:t>10 до 20 </a:t>
            </a:r>
            <a:r>
              <a:rPr lang="ru-RU" sz="1900" dirty="0">
                <a:latin typeface="Times New Roman" pitchFamily="18" charset="0"/>
              </a:rPr>
              <a:t>тысяч </a:t>
            </a:r>
            <a:r>
              <a:rPr lang="ru-RU" sz="1900" dirty="0" smtClean="0">
                <a:latin typeface="Times New Roman" pitchFamily="18" charset="0"/>
              </a:rPr>
              <a:t>рублей; </a:t>
            </a:r>
            <a:r>
              <a:rPr lang="ru-RU" sz="1900" dirty="0">
                <a:latin typeface="Times New Roman" pitchFamily="18" charset="0"/>
              </a:rPr>
              <a:t>на юридических лиц – от </a:t>
            </a:r>
            <a:r>
              <a:rPr lang="ru-RU" sz="1900" dirty="0" smtClean="0">
                <a:latin typeface="Times New Roman" pitchFamily="18" charset="0"/>
              </a:rPr>
              <a:t>100 до 200 </a:t>
            </a:r>
            <a:r>
              <a:rPr lang="ru-RU" sz="1900" dirty="0">
                <a:latin typeface="Times New Roman" pitchFamily="18" charset="0"/>
              </a:rPr>
              <a:t>тысяч </a:t>
            </a:r>
            <a:r>
              <a:rPr lang="ru-RU" sz="1900" dirty="0" smtClean="0">
                <a:latin typeface="Times New Roman" pitchFamily="18" charset="0"/>
              </a:rPr>
              <a:t>рублей.</a:t>
            </a:r>
            <a:endParaRPr lang="ru-RU" sz="1900" dirty="0">
              <a:latin typeface="Times New Roman" pitchFamily="18" charset="0"/>
            </a:endParaRPr>
          </a:p>
          <a:p>
            <a:pPr indent="361950" algn="just"/>
            <a:r>
              <a:rPr lang="ru-RU" sz="1900" dirty="0" smtClean="0"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ru-RU" sz="1900" dirty="0">
                <a:latin typeface="Times New Roman" pitchFamily="18" charset="0"/>
                <a:cs typeface="Times New Roman" panose="02020603050405020304" pitchFamily="18" charset="0"/>
              </a:rPr>
              <a:t>. Непринятие мер по обеспечению готовности сил и средств, предназначенных для ликвидации </a:t>
            </a:r>
            <a:r>
              <a:rPr lang="ru-RU" sz="1900" dirty="0" smtClean="0">
                <a:latin typeface="Times New Roman" pitchFamily="18" charset="0"/>
                <a:cs typeface="Times New Roman" panose="02020603050405020304" pitchFamily="18" charset="0"/>
              </a:rPr>
              <a:t>ЧС, </a:t>
            </a:r>
            <a:r>
              <a:rPr lang="ru-RU" sz="1900" dirty="0">
                <a:latin typeface="Times New Roman" pitchFamily="18" charset="0"/>
                <a:cs typeface="Times New Roman" panose="02020603050405020304" pitchFamily="18" charset="0"/>
              </a:rPr>
              <a:t>а равно несвоевременное направление в зону </a:t>
            </a:r>
            <a:r>
              <a:rPr lang="ru-RU" sz="1900" dirty="0" smtClean="0">
                <a:latin typeface="Times New Roman" pitchFamily="18" charset="0"/>
                <a:cs typeface="Times New Roman" panose="02020603050405020304" pitchFamily="18" charset="0"/>
              </a:rPr>
              <a:t>ЧС сил </a:t>
            </a:r>
            <a:r>
              <a:rPr lang="ru-RU" sz="1900" dirty="0">
                <a:latin typeface="Times New Roman" pitchFamily="18" charset="0"/>
                <a:cs typeface="Times New Roman" panose="02020603050405020304" pitchFamily="18" charset="0"/>
              </a:rPr>
              <a:t>и средств, предусмотренных утвержденным в установленном порядке планом ликвидации </a:t>
            </a:r>
            <a:r>
              <a:rPr lang="ru-RU" sz="1900" dirty="0" smtClean="0">
                <a:latin typeface="Times New Roman" pitchFamily="18" charset="0"/>
                <a:cs typeface="Times New Roman" panose="02020603050405020304" pitchFamily="18" charset="0"/>
              </a:rPr>
              <a:t>ЧС, </a:t>
            </a:r>
            <a:r>
              <a:rPr lang="ru-RU" sz="1900" dirty="0">
                <a:latin typeface="Times New Roman" pitchFamily="18" charset="0"/>
                <a:cs typeface="Times New Roman" panose="02020603050405020304" pitchFamily="18" charset="0"/>
              </a:rPr>
              <a:t>–</a:t>
            </a:r>
          </a:p>
          <a:p>
            <a:pPr marL="342900" indent="-342900" algn="just"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ru-RU" sz="1900" dirty="0">
                <a:latin typeface="Times New Roman" pitchFamily="18" charset="0"/>
              </a:rPr>
              <a:t>влечет наложение административного штрафа на должностных лиц в размере от </a:t>
            </a:r>
            <a:r>
              <a:rPr lang="ru-RU" sz="1900" dirty="0" smtClean="0">
                <a:latin typeface="Times New Roman" pitchFamily="18" charset="0"/>
              </a:rPr>
              <a:t>10 до 20 </a:t>
            </a:r>
            <a:r>
              <a:rPr lang="ru-RU" sz="1900" dirty="0">
                <a:latin typeface="Times New Roman" pitchFamily="18" charset="0"/>
              </a:rPr>
              <a:t>тысяч </a:t>
            </a:r>
            <a:r>
              <a:rPr lang="ru-RU" sz="1900" dirty="0" smtClean="0">
                <a:latin typeface="Times New Roman" pitchFamily="18" charset="0"/>
              </a:rPr>
              <a:t>рублей</a:t>
            </a:r>
            <a:endParaRPr lang="ru-RU" altLang="ru-RU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87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620" y="1052736"/>
            <a:ext cx="871296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Bef>
                <a:spcPct val="50000"/>
              </a:spcBef>
            </a:pPr>
            <a:r>
              <a:rPr lang="ru-RU" sz="1900" b="1" dirty="0">
                <a:latin typeface="Times New Roman" pitchFamily="18" charset="0"/>
                <a:cs typeface="Times New Roman" panose="02020603050405020304" pitchFamily="18" charset="0"/>
              </a:rPr>
              <a:t>Статья 20.6.1. Невыполнение правил поведения при чрезвычайной ситуации или угрозе ее возникновения</a:t>
            </a:r>
          </a:p>
          <a:p>
            <a:pPr indent="361950" algn="just"/>
            <a:r>
              <a:rPr lang="ru-RU" dirty="0"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anose="02020603050405020304" pitchFamily="18" charset="0"/>
              </a:rPr>
              <a:t>.	Невыполнение </a:t>
            </a:r>
            <a:r>
              <a:rPr lang="ru-RU" dirty="0">
                <a:latin typeface="Times New Roman" pitchFamily="18" charset="0"/>
                <a:cs typeface="Times New Roman" panose="02020603050405020304" pitchFamily="18" charset="0"/>
              </a:rPr>
              <a:t>правил поведения при введении режима повышенной готовности на территории, на которой существует угроза возникновения </a:t>
            </a:r>
            <a:r>
              <a:rPr lang="ru-RU" dirty="0" smtClean="0">
                <a:latin typeface="Times New Roman" pitchFamily="18" charset="0"/>
                <a:cs typeface="Times New Roman" panose="02020603050405020304" pitchFamily="18" charset="0"/>
              </a:rPr>
              <a:t>ЧС, </a:t>
            </a:r>
            <a:r>
              <a:rPr lang="ru-RU" dirty="0">
                <a:latin typeface="Times New Roman" pitchFamily="18" charset="0"/>
                <a:cs typeface="Times New Roman" panose="02020603050405020304" pitchFamily="18" charset="0"/>
              </a:rPr>
              <a:t>или в зоне </a:t>
            </a:r>
            <a:r>
              <a:rPr lang="ru-RU" dirty="0" smtClean="0">
                <a:latin typeface="Times New Roman" pitchFamily="18" charset="0"/>
                <a:cs typeface="Times New Roman" panose="02020603050405020304" pitchFamily="18" charset="0"/>
              </a:rPr>
              <a:t>ЧС, –</a:t>
            </a:r>
            <a:endParaRPr lang="ru-RU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itchFamily="18" charset="0"/>
              </a:rPr>
              <a:t>влечет предупреждение или наложение административного штрафа на граждан в размере от </a:t>
            </a:r>
            <a:r>
              <a:rPr lang="ru-RU" dirty="0" smtClean="0">
                <a:latin typeface="Times New Roman" pitchFamily="18" charset="0"/>
              </a:rPr>
              <a:t>1 до 30 </a:t>
            </a:r>
            <a:r>
              <a:rPr lang="ru-RU" dirty="0">
                <a:latin typeface="Times New Roman" pitchFamily="18" charset="0"/>
              </a:rPr>
              <a:t>тысяч </a:t>
            </a:r>
            <a:r>
              <a:rPr lang="ru-RU" dirty="0" smtClean="0">
                <a:latin typeface="Times New Roman" pitchFamily="18" charset="0"/>
              </a:rPr>
              <a:t>рублей; </a:t>
            </a:r>
            <a:r>
              <a:rPr lang="ru-RU" dirty="0">
                <a:latin typeface="Times New Roman" pitchFamily="18" charset="0"/>
              </a:rPr>
              <a:t>на должностных лиц – от </a:t>
            </a:r>
            <a:r>
              <a:rPr lang="ru-RU" dirty="0" smtClean="0">
                <a:latin typeface="Times New Roman" pitchFamily="18" charset="0"/>
              </a:rPr>
              <a:t>10 до 50 </a:t>
            </a:r>
            <a:r>
              <a:rPr lang="ru-RU" dirty="0">
                <a:latin typeface="Times New Roman" pitchFamily="18" charset="0"/>
              </a:rPr>
              <a:t>тысяч рублей; на лиц, осуществляющих предпринимательскую деятельность без образования юридического лица, – от </a:t>
            </a:r>
            <a:r>
              <a:rPr lang="ru-RU" dirty="0" smtClean="0">
                <a:latin typeface="Times New Roman" pitchFamily="18" charset="0"/>
              </a:rPr>
              <a:t>30 до 50 </a:t>
            </a:r>
            <a:r>
              <a:rPr lang="ru-RU" dirty="0">
                <a:latin typeface="Times New Roman" pitchFamily="18" charset="0"/>
              </a:rPr>
              <a:t>тысяч рублей; на юридических лиц – от </a:t>
            </a:r>
            <a:r>
              <a:rPr lang="ru-RU" dirty="0" smtClean="0">
                <a:latin typeface="Times New Roman" pitchFamily="18" charset="0"/>
              </a:rPr>
              <a:t>100 до 300 </a:t>
            </a:r>
            <a:r>
              <a:rPr lang="ru-RU" dirty="0">
                <a:latin typeface="Times New Roman" pitchFamily="18" charset="0"/>
              </a:rPr>
              <a:t>тысяч рублей.</a:t>
            </a:r>
          </a:p>
          <a:p>
            <a:pPr indent="361950" algn="just"/>
            <a:r>
              <a:rPr lang="ru-RU" dirty="0">
                <a:latin typeface="Times New Roman" pitchFamily="18" charset="0"/>
                <a:cs typeface="Times New Roman" panose="02020603050405020304" pitchFamily="18" charset="0"/>
              </a:rPr>
              <a:t>2.	Действия (бездействие), предусмотренные частью 1 настоящей статьи, повлекшие причинение вреда здоровью человека или имуществу</a:t>
            </a:r>
            <a:r>
              <a:rPr lang="ru-RU" dirty="0" smtClean="0">
                <a:latin typeface="Times New Roman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anose="02020603050405020304" pitchFamily="18" charset="0"/>
              </a:rPr>
              <a:t>если эти действия (бездействие) не содержат уголовно наказуемого деяния, либо повторное совершение административного правонарушения, предусмотренного частью 1 настоящей статьи, –</a:t>
            </a:r>
          </a:p>
          <a:p>
            <a:pPr marL="1162050" indent="-352425"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itchFamily="18" charset="0"/>
              </a:rPr>
              <a:t>влекут наложение административного штрафа на граждан в размере от </a:t>
            </a:r>
            <a:r>
              <a:rPr lang="ru-RU" dirty="0" smtClean="0">
                <a:latin typeface="Times New Roman" pitchFamily="18" charset="0"/>
              </a:rPr>
              <a:t>15 до 50 </a:t>
            </a:r>
            <a:r>
              <a:rPr lang="ru-RU" dirty="0">
                <a:latin typeface="Times New Roman" pitchFamily="18" charset="0"/>
              </a:rPr>
              <a:t>тысяч рублей; на должностных лиц – от </a:t>
            </a:r>
            <a:r>
              <a:rPr lang="ru-RU" dirty="0" smtClean="0">
                <a:latin typeface="Times New Roman" pitchFamily="18" charset="0"/>
              </a:rPr>
              <a:t>300 до 500 </a:t>
            </a:r>
            <a:r>
              <a:rPr lang="ru-RU" dirty="0">
                <a:latin typeface="Times New Roman" pitchFamily="18" charset="0"/>
              </a:rPr>
              <a:t>тысяч рублей или дисквалификацию на срок от </a:t>
            </a:r>
            <a:r>
              <a:rPr lang="ru-RU" dirty="0" smtClean="0">
                <a:latin typeface="Times New Roman" pitchFamily="18" charset="0"/>
              </a:rPr>
              <a:t>1 </a:t>
            </a:r>
            <a:r>
              <a:rPr lang="ru-RU" dirty="0">
                <a:latin typeface="Times New Roman" pitchFamily="18" charset="0"/>
              </a:rPr>
              <a:t>года до </a:t>
            </a:r>
            <a:r>
              <a:rPr lang="ru-RU" dirty="0" smtClean="0">
                <a:latin typeface="Times New Roman" pitchFamily="18" charset="0"/>
              </a:rPr>
              <a:t>3 </a:t>
            </a:r>
            <a:r>
              <a:rPr lang="ru-RU" dirty="0">
                <a:latin typeface="Times New Roman" pitchFamily="18" charset="0"/>
              </a:rPr>
              <a:t>лет; на лиц, осуществляющих предпринимательскую деятельность без образования юридического </a:t>
            </a:r>
            <a:r>
              <a:rPr lang="ru-RU" dirty="0" smtClean="0">
                <a:latin typeface="Times New Roman" pitchFamily="18" charset="0"/>
              </a:rPr>
              <a:t>лица и на юридических лиц, </a:t>
            </a:r>
            <a:r>
              <a:rPr lang="ru-RU" dirty="0">
                <a:latin typeface="Times New Roman" pitchFamily="18" charset="0"/>
              </a:rPr>
              <a:t>– от </a:t>
            </a:r>
            <a:r>
              <a:rPr lang="ru-RU" dirty="0" smtClean="0">
                <a:latin typeface="Times New Roman" pitchFamily="18" charset="0"/>
              </a:rPr>
              <a:t>500 </a:t>
            </a:r>
            <a:r>
              <a:rPr lang="ru-RU" dirty="0">
                <a:latin typeface="Times New Roman" pitchFamily="18" charset="0"/>
              </a:rPr>
              <a:t>тысяч до </a:t>
            </a:r>
            <a:r>
              <a:rPr lang="ru-RU" dirty="0" smtClean="0">
                <a:latin typeface="Times New Roman" pitchFamily="18" charset="0"/>
              </a:rPr>
              <a:t>1 </a:t>
            </a:r>
            <a:r>
              <a:rPr lang="ru-RU" dirty="0">
                <a:latin typeface="Times New Roman" pitchFamily="18" charset="0"/>
              </a:rPr>
              <a:t>миллиона рублей или административное приостановление деятельности на срок до </a:t>
            </a:r>
            <a:r>
              <a:rPr lang="ru-RU" dirty="0" smtClean="0">
                <a:latin typeface="Times New Roman" pitchFamily="18" charset="0"/>
              </a:rPr>
              <a:t>90 суток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78" y="0"/>
            <a:ext cx="806489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200" b="1" dirty="0" smtClean="0"/>
              <a:t>ФЗ  от 30.12.2001 г. №195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200" b="1" dirty="0" smtClean="0"/>
              <a:t>«Кодекс </a:t>
            </a:r>
            <a:r>
              <a:rPr lang="ru-RU" altLang="ru-RU" sz="2200" b="1" dirty="0"/>
              <a:t>Российской </a:t>
            </a:r>
            <a:r>
              <a:rPr lang="ru-RU" altLang="ru-RU" sz="2200" b="1" dirty="0" smtClean="0"/>
              <a:t>Федерации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200" b="1" dirty="0" smtClean="0"/>
              <a:t>об </a:t>
            </a:r>
            <a:r>
              <a:rPr lang="ru-RU" altLang="ru-RU" sz="2200" b="1" dirty="0"/>
              <a:t>административных правонарушениях»</a:t>
            </a:r>
          </a:p>
        </p:txBody>
      </p:sp>
    </p:spTree>
    <p:extLst>
      <p:ext uri="{BB962C8B-B14F-4D97-AF65-F5344CB8AC3E}">
        <p14:creationId xmlns:p14="http://schemas.microsoft.com/office/powerpoint/2010/main" val="18332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31" name="Text Box 35"/>
          <p:cNvSpPr txBox="1">
            <a:spLocks noChangeArrowheads="1"/>
          </p:cNvSpPr>
          <p:nvPr/>
        </p:nvSpPr>
        <p:spPr bwMode="auto">
          <a:xfrm>
            <a:off x="179512" y="1052736"/>
            <a:ext cx="8856984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indent="342900"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ru-RU" altLang="ru-RU" sz="19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Статья 20.7. Невыполнение требований и мероприятий в области гражданской обороны</a:t>
            </a:r>
          </a:p>
          <a:p>
            <a:pPr indent="361950" algn="just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. Невыполнение установленных федеральными законами и иными нормативными правовыми актами Российской Федерации специальных условий (правил) эксплуатации технических систем управления гражданской обороны и объектов гражданской обороны, использования и содержания систем оповещения, средств индивидуальной защиты, другой специальной техники и имущества гражданской обороны </a:t>
            </a:r>
            <a:r>
              <a:rPr lang="ru-RU" sz="1800" dirty="0">
                <a:latin typeface="Times New Roman" pitchFamily="18" charset="0"/>
              </a:rPr>
              <a:t>–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ru-RU" altLang="ru-RU" sz="1800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342900" indent="-342900" algn="just" eaLnBrk="1" hangingPunct="1">
              <a:spcBef>
                <a:spcPts val="0"/>
              </a:spcBef>
              <a:buClr>
                <a:srgbClr val="0000FF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</a:rPr>
              <a:t>влечет наложение административного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</a:rPr>
              <a:t>штрафа на </a:t>
            </a: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</a:rPr>
              <a:t>должностных лиц в размере от 5 тысяч до 10 тысяч рублей;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</a:rPr>
              <a:t>на </a:t>
            </a: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</a:rPr>
              <a:t>юридических лиц </a:t>
            </a:r>
            <a:r>
              <a:rPr lang="ru-RU" sz="1800" dirty="0">
                <a:latin typeface="Times New Roman" pitchFamily="18" charset="0"/>
              </a:rPr>
              <a:t>–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</a:rPr>
              <a:t>от 50 тысяч до 100 тысяч рублей. </a:t>
            </a:r>
          </a:p>
          <a:p>
            <a:pPr indent="361950" algn="just" eaLnBrk="1" hangingPunct="1">
              <a:spcBef>
                <a:spcPts val="0"/>
              </a:spcBef>
              <a:buClrTx/>
              <a:buSzTx/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2. Невыполнение мероприятий по подготовке к защите и по защите населения, материальных и культурных ценностей на территории Российской Федерации от опасностей, возникающих при ведении военных действий или вследствие этих действий, –</a:t>
            </a:r>
          </a:p>
          <a:p>
            <a:pPr marL="342900" indent="-342900" algn="just" eaLnBrk="1" hangingPunct="1">
              <a:spcBef>
                <a:spcPts val="0"/>
              </a:spcBef>
              <a:buClr>
                <a:srgbClr val="0000FF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</a:rPr>
              <a:t>влечет наложение административного штрафа влечет наложение административного штрафа на должностных лиц в размере от 10 тысяч до 20 тысяч рублей;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  <a:t>на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</a:rPr>
              <a:t>юридических лиц </a:t>
            </a:r>
            <a:r>
              <a:rPr lang="ru-RU" sz="1800" dirty="0">
                <a:latin typeface="Times New Roman" pitchFamily="18" charset="0"/>
              </a:rPr>
              <a:t>–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</a:rPr>
              <a:t>от 100 тысяч до 200 тысяч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  <a:t>рублей</a:t>
            </a:r>
            <a:endParaRPr lang="ru-RU" altLang="ru-RU" sz="1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7878" y="0"/>
            <a:ext cx="806489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200" b="1" dirty="0" smtClean="0"/>
              <a:t>ФЗ  от 30.12.2001 г. №195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200" b="1" dirty="0" smtClean="0"/>
              <a:t>«Кодекс </a:t>
            </a:r>
            <a:r>
              <a:rPr lang="ru-RU" altLang="ru-RU" sz="2200" b="1" dirty="0"/>
              <a:t>Российской </a:t>
            </a:r>
            <a:r>
              <a:rPr lang="ru-RU" altLang="ru-RU" sz="2200" b="1" dirty="0" smtClean="0"/>
              <a:t>Федерации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200" b="1" dirty="0" smtClean="0"/>
              <a:t>об </a:t>
            </a:r>
            <a:r>
              <a:rPr lang="ru-RU" altLang="ru-RU" sz="2200" b="1" dirty="0"/>
              <a:t>административных правонарушениях»</a:t>
            </a:r>
          </a:p>
        </p:txBody>
      </p:sp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85407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79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7243</TotalTime>
  <Words>310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Горкунова Ольга Сергеевна</dc:creator>
  <cp:lastModifiedBy>Горкунова Ольга Сергеевна</cp:lastModifiedBy>
  <cp:revision>392</cp:revision>
  <dcterms:created xsi:type="dcterms:W3CDTF">2020-01-30T02:01:44Z</dcterms:created>
  <dcterms:modified xsi:type="dcterms:W3CDTF">2020-11-10T09:05:43Z</dcterms:modified>
</cp:coreProperties>
</file>